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460" r:id="rId4"/>
    <p:sldId id="473" r:id="rId5"/>
    <p:sldId id="472" r:id="rId6"/>
    <p:sldId id="471" r:id="rId7"/>
    <p:sldId id="474" r:id="rId8"/>
    <p:sldId id="475" r:id="rId9"/>
    <p:sldId id="278"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73"/>
            <p14:sldId id="472"/>
            <p14:sldId id="471"/>
            <p14:sldId id="474"/>
            <p14:sldId id="475"/>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72" d="100"/>
          <a:sy n="72" d="100"/>
        </p:scale>
        <p:origin x="-108" y="-5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Inner products on other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Inner products on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Inner products on other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Inner products on other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Inner products on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Inner products on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Inner products on other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4.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3" Type="http://schemas.microsoft.com/office/2007/relationships/media" Target="../media/media6.wav"/><Relationship Id="rId7" Type="http://schemas.openxmlformats.org/officeDocument/2006/relationships/image" Target="../media/image15.wmf"/><Relationship Id="rId12" Type="http://schemas.openxmlformats.org/officeDocument/2006/relationships/oleObject" Target="../embeddings/oleObject10.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4" Type="http://schemas.openxmlformats.org/officeDocument/2006/relationships/audio" Target="../media/media6.wav"/><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7.wav"/><Relationship Id="rId7" Type="http://schemas.openxmlformats.org/officeDocument/2006/relationships/image" Target="../media/image20.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7.wav"/><Relationship Id="rId9"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8.wav"/><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8.wav"/><Relationship Id="rId9" Type="http://schemas.openxmlformats.org/officeDocument/2006/relationships/image" Target="../media/image24.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5.3 Inner products on</a:t>
            </a:r>
            <a:br>
              <a:rPr lang="en-US" dirty="0" smtClean="0"/>
            </a:br>
            <a:r>
              <a:rPr lang="en-US" dirty="0" smtClean="0"/>
              <a:t>other vector spaces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328"/>
    </mc:Choice>
    <mc:Fallback>
      <p:transition spd="slow" advTm="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https://en.wikipedia.org/wiki/Norm_(mathematics)</a:t>
            </a:r>
            <a:endParaRPr lang="en-CA" dirty="0" smtClean="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640"/>
    </mc:Choice>
    <mc:Fallback xmlns="">
      <p:transition spd="slow" advTm="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23"/>
    </mc:Choice>
    <mc:Fallback xmlns="">
      <p:transition spd="slow" advTm="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Inner products on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431"/>
    </mc:Choice>
    <mc:Fallback xmlns="">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Consider inner products on discrete-time signals</a:t>
            </a:r>
          </a:p>
          <a:p>
            <a:pPr lvl="1"/>
            <a:r>
              <a:rPr lang="en-US" dirty="0" smtClean="0"/>
              <a:t>Consider inner products on continuous-time signals</a:t>
            </a:r>
            <a:endParaRPr lang="en-US" dirty="0" smtClean="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3131"/>
    </mc:Choice>
    <mc:Fallback>
      <p:transition spd="slow" advTm="1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Discrete-time signals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For discrete-time signals, if two such signals </a:t>
            </a:r>
            <a:r>
              <a:rPr lang="en-US" i="1" dirty="0" smtClean="0">
                <a:latin typeface="Times New Roman" panose="02020603050405020304" pitchFamily="18" charset="0"/>
              </a:rPr>
              <a:t>x</a:t>
            </a:r>
            <a:r>
              <a:rPr lang="en-US" dirty="0"/>
              <a:t> </a:t>
            </a:r>
            <a:r>
              <a:rPr lang="en-US" dirty="0" smtClean="0"/>
              <a:t>and </a:t>
            </a:r>
            <a:r>
              <a:rPr lang="en-US" i="1" dirty="0" smtClean="0">
                <a:latin typeface="Times New Roman" panose="02020603050405020304" pitchFamily="18" charset="0"/>
              </a:rPr>
              <a:t>y</a:t>
            </a:r>
            <a:r>
              <a:rPr lang="en-US" dirty="0" smtClean="0"/>
              <a:t> both have finite 2-norms; that is,</a:t>
            </a:r>
          </a:p>
          <a:p>
            <a:endParaRPr lang="en-US" dirty="0"/>
          </a:p>
          <a:p>
            <a:pPr marL="0" indent="0">
              <a:buNone/>
            </a:pPr>
            <a:endParaRPr lang="en-US" dirty="0"/>
          </a:p>
          <a:p>
            <a:pPr marL="0" indent="0">
              <a:buNone/>
            </a:pPr>
            <a:r>
              <a:rPr lang="en-US" dirty="0" smtClean="0"/>
              <a:t>        then the inner product </a:t>
            </a:r>
          </a:p>
          <a:p>
            <a:pPr marL="0" indent="0">
              <a:buNone/>
            </a:pPr>
            <a:endParaRPr lang="en-US" dirty="0"/>
          </a:p>
          <a:p>
            <a:pPr marL="0" indent="0">
              <a:buNone/>
            </a:pPr>
            <a:endParaRPr lang="en-US" dirty="0"/>
          </a:p>
          <a:p>
            <a:pPr lvl="1"/>
            <a:r>
              <a:rPr lang="en-US" dirty="0" smtClean="0"/>
              <a:t>Of course, if the signals are real, then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a:t>
            </a:r>
            <a:r>
              <a:rPr lang="en-US" baseline="30000" dirty="0" smtClean="0">
                <a:latin typeface="Times New Roman" panose="02020603050405020304" pitchFamily="18" charset="0"/>
              </a:rPr>
              <a:t>*</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25" name="Object 24"/>
          <p:cNvGraphicFramePr>
            <a:graphicFrameLocks noChangeAspect="1"/>
          </p:cNvGraphicFramePr>
          <p:nvPr>
            <p:extLst>
              <p:ext uri="{D42A27DB-BD31-4B8C-83A1-F6EECF244321}">
                <p14:modId xmlns:p14="http://schemas.microsoft.com/office/powerpoint/2010/main" val="2282474051"/>
              </p:ext>
            </p:extLst>
          </p:nvPr>
        </p:nvGraphicFramePr>
        <p:xfrm>
          <a:off x="3054350" y="3594652"/>
          <a:ext cx="3117850" cy="752475"/>
        </p:xfrm>
        <a:graphic>
          <a:graphicData uri="http://schemas.openxmlformats.org/presentationml/2006/ole">
            <mc:AlternateContent xmlns:mc="http://schemas.openxmlformats.org/markup-compatibility/2006">
              <mc:Choice xmlns:v="urn:schemas-microsoft-com:vml" Requires="v">
                <p:oleObj spid="_x0000_s147650" name="Equation" r:id="rId6" imgW="2628720" imgH="685800" progId="Equation.DSMT4">
                  <p:embed/>
                </p:oleObj>
              </mc:Choice>
              <mc:Fallback>
                <p:oleObj name="Equation" r:id="rId6" imgW="2628720" imgH="685800" progId="Equation.DSMT4">
                  <p:embed/>
                  <p:pic>
                    <p:nvPicPr>
                      <p:cNvPr id="0" name=""/>
                      <p:cNvPicPr>
                        <a:picLocks noChangeAspect="1" noChangeArrowheads="1"/>
                      </p:cNvPicPr>
                      <p:nvPr/>
                    </p:nvPicPr>
                    <p:blipFill>
                      <a:blip r:embed="rId7"/>
                      <a:srcRect/>
                      <a:stretch>
                        <a:fillRect/>
                      </a:stretch>
                    </p:blipFill>
                    <p:spPr bwMode="auto">
                      <a:xfrm>
                        <a:off x="3054350" y="3594652"/>
                        <a:ext cx="31178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954011165"/>
              </p:ext>
            </p:extLst>
          </p:nvPr>
        </p:nvGraphicFramePr>
        <p:xfrm>
          <a:off x="1390650" y="2362200"/>
          <a:ext cx="5983288" cy="822325"/>
        </p:xfrm>
        <a:graphic>
          <a:graphicData uri="http://schemas.openxmlformats.org/presentationml/2006/ole">
            <mc:AlternateContent xmlns:mc="http://schemas.openxmlformats.org/markup-compatibility/2006">
              <mc:Choice xmlns:v="urn:schemas-microsoft-com:vml" Requires="v">
                <p:oleObj spid="_x0000_s147651" name="Equation" r:id="rId8" imgW="5041800" imgH="749160" progId="Equation.DSMT4">
                  <p:embed/>
                </p:oleObj>
              </mc:Choice>
              <mc:Fallback>
                <p:oleObj name="Equation" r:id="rId8" imgW="5041800" imgH="749160" progId="Equation.DSMT4">
                  <p:embed/>
                  <p:pic>
                    <p:nvPicPr>
                      <p:cNvPr id="0" name=""/>
                      <p:cNvPicPr>
                        <a:picLocks noChangeAspect="1" noChangeArrowheads="1"/>
                      </p:cNvPicPr>
                      <p:nvPr/>
                    </p:nvPicPr>
                    <p:blipFill>
                      <a:blip r:embed="rId9"/>
                      <a:srcRect/>
                      <a:stretch>
                        <a:fillRect/>
                      </a:stretch>
                    </p:blipFill>
                    <p:spPr bwMode="auto">
                      <a:xfrm>
                        <a:off x="1390650" y="2362200"/>
                        <a:ext cx="5983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62327"/>
    </mc:Choice>
    <mc:Fallback>
      <p:transition spd="slow" advTm="6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Discrete-time signals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For example, these geometric sequences have finite norms</a:t>
            </a:r>
          </a:p>
          <a:p>
            <a:endParaRPr lang="en-US" dirty="0"/>
          </a:p>
          <a:p>
            <a:pPr marL="0" indent="0">
              <a:buNone/>
            </a:pPr>
            <a:endParaRPr lang="en-US" dirty="0"/>
          </a:p>
          <a:p>
            <a:pPr marL="0" indent="0">
              <a:buNone/>
            </a:pPr>
            <a:r>
              <a:rPr lang="en-US" dirty="0" smtClean="0"/>
              <a:t>        </a:t>
            </a:r>
          </a:p>
          <a:p>
            <a:pPr marL="0" indent="0">
              <a:buNone/>
            </a:pPr>
            <a:r>
              <a:rPr lang="en-US" dirty="0" smtClean="0"/>
              <a:t>       The inner product of these two discrete-time signals is</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25" name="Object 24"/>
          <p:cNvGraphicFramePr>
            <a:graphicFrameLocks noChangeAspect="1"/>
          </p:cNvGraphicFramePr>
          <p:nvPr>
            <p:extLst>
              <p:ext uri="{D42A27DB-BD31-4B8C-83A1-F6EECF244321}">
                <p14:modId xmlns:p14="http://schemas.microsoft.com/office/powerpoint/2010/main" val="1084337682"/>
              </p:ext>
            </p:extLst>
          </p:nvPr>
        </p:nvGraphicFramePr>
        <p:xfrm>
          <a:off x="1600200" y="3810000"/>
          <a:ext cx="6221413" cy="1060450"/>
        </p:xfrm>
        <a:graphic>
          <a:graphicData uri="http://schemas.openxmlformats.org/presentationml/2006/ole">
            <mc:AlternateContent xmlns:mc="http://schemas.openxmlformats.org/markup-compatibility/2006">
              <mc:Choice xmlns:v="urn:schemas-microsoft-com:vml" Requires="v">
                <p:oleObj spid="_x0000_s217112" name="Equation" r:id="rId6" imgW="5244840" imgH="965160" progId="Equation.DSMT4">
                  <p:embed/>
                </p:oleObj>
              </mc:Choice>
              <mc:Fallback>
                <p:oleObj name="Equation" r:id="rId6" imgW="5244840" imgH="965160" progId="Equation.DSMT4">
                  <p:embed/>
                  <p:pic>
                    <p:nvPicPr>
                      <p:cNvPr id="0" name=""/>
                      <p:cNvPicPr>
                        <a:picLocks noChangeAspect="1" noChangeArrowheads="1"/>
                      </p:cNvPicPr>
                      <p:nvPr/>
                    </p:nvPicPr>
                    <p:blipFill>
                      <a:blip r:embed="rId7"/>
                      <a:srcRect/>
                      <a:stretch>
                        <a:fillRect/>
                      </a:stretch>
                    </p:blipFill>
                    <p:spPr bwMode="auto">
                      <a:xfrm>
                        <a:off x="1600200" y="3810000"/>
                        <a:ext cx="62214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01491517"/>
              </p:ext>
            </p:extLst>
          </p:nvPr>
        </p:nvGraphicFramePr>
        <p:xfrm>
          <a:off x="1295400" y="2057400"/>
          <a:ext cx="6226175" cy="1073150"/>
        </p:xfrm>
        <a:graphic>
          <a:graphicData uri="http://schemas.openxmlformats.org/presentationml/2006/ole">
            <mc:AlternateContent xmlns:mc="http://schemas.openxmlformats.org/markup-compatibility/2006">
              <mc:Choice xmlns:v="urn:schemas-microsoft-com:vml" Requires="v">
                <p:oleObj spid="_x0000_s217113" name="Equation" r:id="rId8" imgW="5244840" imgH="977760" progId="Equation.DSMT4">
                  <p:embed/>
                </p:oleObj>
              </mc:Choice>
              <mc:Fallback>
                <p:oleObj name="Equation" r:id="rId8" imgW="5244840" imgH="977760" progId="Equation.DSMT4">
                  <p:embed/>
                  <p:pic>
                    <p:nvPicPr>
                      <p:cNvPr id="0" name=""/>
                      <p:cNvPicPr>
                        <a:picLocks noChangeAspect="1" noChangeArrowheads="1"/>
                      </p:cNvPicPr>
                      <p:nvPr/>
                    </p:nvPicPr>
                    <p:blipFill>
                      <a:blip r:embed="rId9"/>
                      <a:srcRect/>
                      <a:stretch>
                        <a:fillRect/>
                      </a:stretch>
                    </p:blipFill>
                    <p:spPr bwMode="auto">
                      <a:xfrm>
                        <a:off x="1295400" y="2057400"/>
                        <a:ext cx="622617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7417503"/>
              </p:ext>
            </p:extLst>
          </p:nvPr>
        </p:nvGraphicFramePr>
        <p:xfrm>
          <a:off x="3272321" y="4856162"/>
          <a:ext cx="1882775" cy="1087438"/>
        </p:xfrm>
        <a:graphic>
          <a:graphicData uri="http://schemas.openxmlformats.org/presentationml/2006/ole">
            <mc:AlternateContent xmlns:mc="http://schemas.openxmlformats.org/markup-compatibility/2006">
              <mc:Choice xmlns:v="urn:schemas-microsoft-com:vml" Requires="v">
                <p:oleObj spid="_x0000_s217114" name="Equation" r:id="rId10" imgW="1587240" imgH="990360" progId="Equation.DSMT4">
                  <p:embed/>
                </p:oleObj>
              </mc:Choice>
              <mc:Fallback>
                <p:oleObj name="Equation" r:id="rId10" imgW="1587240" imgH="990360" progId="Equation.DSMT4">
                  <p:embed/>
                  <p:pic>
                    <p:nvPicPr>
                      <p:cNvPr id="0" name=""/>
                      <p:cNvPicPr>
                        <a:picLocks noChangeAspect="1" noChangeArrowheads="1"/>
                      </p:cNvPicPr>
                      <p:nvPr/>
                    </p:nvPicPr>
                    <p:blipFill>
                      <a:blip r:embed="rId11"/>
                      <a:srcRect/>
                      <a:stretch>
                        <a:fillRect/>
                      </a:stretch>
                    </p:blipFill>
                    <p:spPr bwMode="auto">
                      <a:xfrm>
                        <a:off x="3272321" y="4856162"/>
                        <a:ext cx="18827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7470419"/>
      </p:ext>
    </p:extLst>
  </p:cSld>
  <p:clrMapOvr>
    <a:masterClrMapping/>
  </p:clrMapOvr>
  <mc:AlternateContent xmlns:mc="http://schemas.openxmlformats.org/markup-compatibility/2006">
    <mc:Choice xmlns:p14="http://schemas.microsoft.com/office/powerpoint/2010/main" Requires="p14">
      <p:transition spd="slow" p14:dur="2000" advTm="49487"/>
    </mc:Choice>
    <mc:Fallback>
      <p:transition spd="slow" advTm="4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Note that the inner product of two geometric sequences with ratios </a:t>
            </a:r>
            <a:r>
              <a:rPr lang="en-US" i="1" dirty="0" smtClean="0">
                <a:latin typeface="Symbol" panose="05050102010706020507" pitchFamily="18" charset="2"/>
              </a:rPr>
              <a:t>g</a:t>
            </a:r>
            <a:r>
              <a:rPr lang="en-US" dirty="0" smtClean="0"/>
              <a:t> and </a:t>
            </a:r>
            <a:r>
              <a:rPr lang="en-US" i="1" dirty="0" smtClean="0">
                <a:latin typeface="Symbol" panose="05050102010706020507" pitchFamily="18" charset="2"/>
              </a:rPr>
              <a:t>d</a:t>
            </a:r>
            <a:r>
              <a:rPr lang="en-US" dirty="0" smtClean="0"/>
              <a:t> is a geometric series with ratio </a:t>
            </a:r>
            <a:r>
              <a:rPr lang="en-US" i="1" dirty="0" err="1" smtClean="0">
                <a:latin typeface="Symbol" panose="05050102010706020507" pitchFamily="18" charset="2"/>
              </a:rPr>
              <a:t>gd</a:t>
            </a:r>
            <a:r>
              <a:rPr lang="en-US" dirty="0"/>
              <a:t> </a:t>
            </a:r>
            <a:endParaRPr lang="en-US" dirty="0" smtClean="0"/>
          </a:p>
          <a:p>
            <a:pPr lvl="1"/>
            <a:r>
              <a:rPr lang="en-US" dirty="0" smtClean="0"/>
              <a:t>If |</a:t>
            </a:r>
            <a:r>
              <a:rPr lang="en-US" i="1" dirty="0" smtClean="0">
                <a:latin typeface="Symbol" panose="05050102010706020507" pitchFamily="18" charset="2"/>
              </a:rPr>
              <a:t>g </a:t>
            </a:r>
            <a:r>
              <a:rPr lang="en-US" dirty="0" smtClean="0"/>
              <a:t>| &lt; 1 and |</a:t>
            </a:r>
            <a:r>
              <a:rPr lang="en-US" i="1" dirty="0" smtClean="0">
                <a:latin typeface="Symbol" panose="05050102010706020507" pitchFamily="18" charset="2"/>
              </a:rPr>
              <a:t>d </a:t>
            </a:r>
            <a:r>
              <a:rPr lang="en-US" dirty="0"/>
              <a:t>| &lt; </a:t>
            </a:r>
            <a:r>
              <a:rPr lang="en-US" dirty="0" smtClean="0"/>
              <a:t>1 then the geometric series equals</a:t>
            </a:r>
          </a:p>
          <a:p>
            <a:pPr lvl="1"/>
            <a:endParaRPr lang="en-US" dirty="0"/>
          </a:p>
          <a:p>
            <a:pPr lvl="1"/>
            <a:endParaRPr lang="en-US" dirty="0" smtClean="0"/>
          </a:p>
          <a:p>
            <a:pPr lvl="1"/>
            <a:endParaRPr lang="en-US" dirty="0"/>
          </a:p>
          <a:p>
            <a:pPr lvl="1"/>
            <a:endParaRPr lang="en-US" dirty="0" smtClean="0"/>
          </a:p>
          <a:p>
            <a:pPr lvl="1"/>
            <a:r>
              <a:rPr lang="en-US" dirty="0" smtClean="0"/>
              <a:t>Note that under these conditions,</a:t>
            </a:r>
          </a:p>
          <a:p>
            <a:pPr marL="457200" lvl="1" indent="0">
              <a:buNone/>
            </a:pPr>
            <a:r>
              <a:rPr lang="en-US" dirty="0"/>
              <a:t>	</a:t>
            </a:r>
            <a:r>
              <a:rPr lang="en-US" dirty="0" smtClean="0"/>
              <a:t>	the inner product is never zero</a:t>
            </a:r>
            <a:endParaRPr lang="en-US"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910021845"/>
              </p:ext>
            </p:extLst>
          </p:nvPr>
        </p:nvGraphicFramePr>
        <p:xfrm>
          <a:off x="2286000" y="2743200"/>
          <a:ext cx="4383087" cy="1422400"/>
        </p:xfrm>
        <a:graphic>
          <a:graphicData uri="http://schemas.openxmlformats.org/presentationml/2006/ole">
            <mc:AlternateContent xmlns:mc="http://schemas.openxmlformats.org/markup-compatibility/2006">
              <mc:Choice xmlns:v="urn:schemas-microsoft-com:vml" Requires="v">
                <p:oleObj spid="_x0000_s216074" name="Equation" r:id="rId6" imgW="3695400" imgH="1295280" progId="Equation.DSMT4">
                  <p:embed/>
                </p:oleObj>
              </mc:Choice>
              <mc:Fallback>
                <p:oleObj name="Equation" r:id="rId6" imgW="3695400" imgH="1295280" progId="Equation.DSMT4">
                  <p:embed/>
                  <p:pic>
                    <p:nvPicPr>
                      <p:cNvPr id="0" name="Object 24"/>
                      <p:cNvPicPr>
                        <a:picLocks noChangeAspect="1" noChangeArrowheads="1"/>
                      </p:cNvPicPr>
                      <p:nvPr/>
                    </p:nvPicPr>
                    <p:blipFill>
                      <a:blip r:embed="rId7"/>
                      <a:srcRect/>
                      <a:stretch>
                        <a:fillRect/>
                      </a:stretch>
                    </p:blipFill>
                    <p:spPr bwMode="auto">
                      <a:xfrm>
                        <a:off x="2286000" y="2743200"/>
                        <a:ext cx="438308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48571091"/>
      </p:ext>
    </p:extLst>
  </p:cSld>
  <p:clrMapOvr>
    <a:masterClrMapping/>
  </p:clrMapOvr>
  <mc:AlternateContent xmlns:mc="http://schemas.openxmlformats.org/markup-compatibility/2006">
    <mc:Choice xmlns:p14="http://schemas.microsoft.com/office/powerpoint/2010/main" Requires="p14">
      <p:transition spd="slow" p14:dur="2000" advTm="70685"/>
    </mc:Choice>
    <mc:Fallback>
      <p:transition spd="slow" advTm="7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Continuous-time </a:t>
            </a:r>
            <a:r>
              <a:rPr lang="en-US" dirty="0"/>
              <a:t>signals</a:t>
            </a:r>
            <a:endParaRPr lang="en-CA" dirty="0"/>
          </a:p>
        </p:txBody>
      </p:sp>
      <p:sp>
        <p:nvSpPr>
          <p:cNvPr id="3" name="Content Placeholder 2"/>
          <p:cNvSpPr>
            <a:spLocks noGrp="1"/>
          </p:cNvSpPr>
          <p:nvPr>
            <p:ph idx="1"/>
          </p:nvPr>
        </p:nvSpPr>
        <p:spPr>
          <a:xfrm>
            <a:off x="457200" y="1600200"/>
            <a:ext cx="7848600" cy="4525963"/>
          </a:xfrm>
        </p:spPr>
        <p:txBody>
          <a:bodyPr/>
          <a:lstStyle/>
          <a:p>
            <a:r>
              <a:rPr lang="en-US" dirty="0" smtClean="0"/>
              <a:t>Given an interval </a:t>
            </a:r>
            <a:r>
              <a:rPr lang="en-US" dirty="0" smtClean="0">
                <a:latin typeface="Times New Roman" panose="02020603050405020304" pitchFamily="18" charset="0"/>
              </a:rPr>
              <a:t>[</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i="1" dirty="0" smtClean="0">
                <a:latin typeface="Times New Roman" panose="02020603050405020304" pitchFamily="18" charset="0"/>
              </a:rPr>
              <a:t>b</a:t>
            </a:r>
            <a:r>
              <a:rPr lang="en-US" dirty="0" smtClean="0">
                <a:latin typeface="Times New Roman" panose="02020603050405020304" pitchFamily="18" charset="0"/>
              </a:rPr>
              <a:t>]</a:t>
            </a:r>
            <a:r>
              <a:rPr lang="en-US" dirty="0" smtClean="0"/>
              <a:t>, a 2-norm of a function on this interval is given by </a:t>
            </a:r>
          </a:p>
          <a:p>
            <a:endParaRPr lang="en-US" dirty="0"/>
          </a:p>
          <a:p>
            <a:endParaRPr lang="en-US" dirty="0" smtClean="0"/>
          </a:p>
          <a:p>
            <a:r>
              <a:rPr lang="en-US" dirty="0" smtClean="0"/>
              <a:t>If this is finite for two functions </a:t>
            </a:r>
            <a:r>
              <a:rPr lang="en-US" i="1" dirty="0" smtClean="0"/>
              <a:t>f </a:t>
            </a:r>
            <a:r>
              <a:rPr lang="en-US" dirty="0" smtClean="0"/>
              <a:t>and </a:t>
            </a:r>
            <a:r>
              <a:rPr lang="en-US" i="1" dirty="0" smtClean="0"/>
              <a:t>g</a:t>
            </a:r>
            <a:r>
              <a:rPr lang="en-US" dirty="0" smtClean="0"/>
              <a:t>, we may define</a:t>
            </a:r>
          </a:p>
          <a:p>
            <a:endParaRPr lang="en-US" dirty="0"/>
          </a:p>
          <a:p>
            <a:endParaRPr lang="en-US" dirty="0" smtClean="0"/>
          </a:p>
          <a:p>
            <a:r>
              <a:rPr lang="en-US" dirty="0" smtClean="0"/>
              <a:t>For example, if the interval is </a:t>
            </a:r>
            <a:r>
              <a:rPr lang="en-US" dirty="0" smtClean="0">
                <a:latin typeface="Times New Roman" panose="02020603050405020304" pitchFamily="18" charset="0"/>
              </a:rPr>
              <a:t>[0, 2</a:t>
            </a:r>
            <a:r>
              <a:rPr lang="en-US" i="1" dirty="0" smtClean="0">
                <a:latin typeface="Symbol" panose="05050102010706020507" pitchFamily="18" charset="2"/>
              </a:rPr>
              <a:t>p</a:t>
            </a:r>
            <a:r>
              <a:rPr lang="en-US" dirty="0" smtClean="0">
                <a:latin typeface="Times New Roman" panose="02020603050405020304" pitchFamily="18" charset="0"/>
              </a:rPr>
              <a:t>]</a:t>
            </a:r>
            <a:r>
              <a:rPr lang="en-US" dirty="0" smtClean="0"/>
              <a:t>, we have</a:t>
            </a:r>
            <a:endParaRPr lang="en-US"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2978717431"/>
              </p:ext>
            </p:extLst>
          </p:nvPr>
        </p:nvGraphicFramePr>
        <p:xfrm>
          <a:off x="3573463" y="2292350"/>
          <a:ext cx="2352675" cy="903288"/>
        </p:xfrm>
        <a:graphic>
          <a:graphicData uri="http://schemas.openxmlformats.org/presentationml/2006/ole">
            <mc:AlternateContent xmlns:mc="http://schemas.openxmlformats.org/markup-compatibility/2006">
              <mc:Choice xmlns:v="urn:schemas-microsoft-com:vml" Requires="v">
                <p:oleObj spid="_x0000_s206918" name="Equation" r:id="rId6" imgW="1981080" imgH="825480" progId="Equation.DSMT4">
                  <p:embed/>
                </p:oleObj>
              </mc:Choice>
              <mc:Fallback>
                <p:oleObj name="Equation" r:id="rId6" imgW="1981080" imgH="825480" progId="Equation.DSMT4">
                  <p:embed/>
                  <p:pic>
                    <p:nvPicPr>
                      <p:cNvPr id="0" name="Object 18"/>
                      <p:cNvPicPr>
                        <a:picLocks noChangeAspect="1" noChangeArrowheads="1"/>
                      </p:cNvPicPr>
                      <p:nvPr/>
                    </p:nvPicPr>
                    <p:blipFill>
                      <a:blip r:embed="rId7"/>
                      <a:srcRect/>
                      <a:stretch>
                        <a:fillRect/>
                      </a:stretch>
                    </p:blipFill>
                    <p:spPr bwMode="auto">
                      <a:xfrm>
                        <a:off x="3573463" y="2292350"/>
                        <a:ext cx="23526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628886761"/>
              </p:ext>
            </p:extLst>
          </p:nvPr>
        </p:nvGraphicFramePr>
        <p:xfrm>
          <a:off x="3505200" y="3581400"/>
          <a:ext cx="2816225" cy="809625"/>
        </p:xfrm>
        <a:graphic>
          <a:graphicData uri="http://schemas.openxmlformats.org/presentationml/2006/ole">
            <mc:AlternateContent xmlns:mc="http://schemas.openxmlformats.org/markup-compatibility/2006">
              <mc:Choice xmlns:v="urn:schemas-microsoft-com:vml" Requires="v">
                <p:oleObj spid="_x0000_s206919" name="Equation" r:id="rId8" imgW="2374560" imgH="736560" progId="Equation.DSMT4">
                  <p:embed/>
                </p:oleObj>
              </mc:Choice>
              <mc:Fallback>
                <p:oleObj name="Equation" r:id="rId8" imgW="2374560" imgH="736560" progId="Equation.DSMT4">
                  <p:embed/>
                  <p:pic>
                    <p:nvPicPr>
                      <p:cNvPr id="0" name="Object 24"/>
                      <p:cNvPicPr>
                        <a:picLocks noChangeAspect="1" noChangeArrowheads="1"/>
                      </p:cNvPicPr>
                      <p:nvPr/>
                    </p:nvPicPr>
                    <p:blipFill>
                      <a:blip r:embed="rId9"/>
                      <a:srcRect/>
                      <a:stretch>
                        <a:fillRect/>
                      </a:stretch>
                    </p:blipFill>
                    <p:spPr bwMode="auto">
                      <a:xfrm>
                        <a:off x="3505200" y="3581400"/>
                        <a:ext cx="28162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61243061"/>
              </p:ext>
            </p:extLst>
          </p:nvPr>
        </p:nvGraphicFramePr>
        <p:xfrm>
          <a:off x="2819400" y="4953000"/>
          <a:ext cx="3508375" cy="809625"/>
        </p:xfrm>
        <a:graphic>
          <a:graphicData uri="http://schemas.openxmlformats.org/presentationml/2006/ole">
            <mc:AlternateContent xmlns:mc="http://schemas.openxmlformats.org/markup-compatibility/2006">
              <mc:Choice xmlns:v="urn:schemas-microsoft-com:vml" Requires="v">
                <p:oleObj spid="_x0000_s206920" name="Equation" r:id="rId10" imgW="2958840" imgH="736560" progId="Equation.DSMT4">
                  <p:embed/>
                </p:oleObj>
              </mc:Choice>
              <mc:Fallback>
                <p:oleObj name="Equation" r:id="rId10" imgW="2958840" imgH="736560" progId="Equation.DSMT4">
                  <p:embed/>
                  <p:pic>
                    <p:nvPicPr>
                      <p:cNvPr id="0" name=""/>
                      <p:cNvPicPr>
                        <a:picLocks noChangeAspect="1" noChangeArrowheads="1"/>
                      </p:cNvPicPr>
                      <p:nvPr/>
                    </p:nvPicPr>
                    <p:blipFill>
                      <a:blip r:embed="rId11"/>
                      <a:srcRect/>
                      <a:stretch>
                        <a:fillRect/>
                      </a:stretch>
                    </p:blipFill>
                    <p:spPr bwMode="auto">
                      <a:xfrm>
                        <a:off x="2819400" y="4953000"/>
                        <a:ext cx="35083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62918287"/>
              </p:ext>
            </p:extLst>
          </p:nvPr>
        </p:nvGraphicFramePr>
        <p:xfrm>
          <a:off x="4406900" y="5867400"/>
          <a:ext cx="1447800" cy="736600"/>
        </p:xfrm>
        <a:graphic>
          <a:graphicData uri="http://schemas.openxmlformats.org/presentationml/2006/ole">
            <mc:AlternateContent xmlns:mc="http://schemas.openxmlformats.org/markup-compatibility/2006">
              <mc:Choice xmlns:v="urn:schemas-microsoft-com:vml" Requires="v">
                <p:oleObj spid="_x0000_s206921" name="Equation" r:id="rId12" imgW="1447560" imgH="736560" progId="Equation.DSMT4">
                  <p:embed/>
                </p:oleObj>
              </mc:Choice>
              <mc:Fallback>
                <p:oleObj name="Equation" r:id="rId12" imgW="1447560" imgH="736560" progId="Equation.DSMT4">
                  <p:embed/>
                  <p:pic>
                    <p:nvPicPr>
                      <p:cNvPr id="0" name=""/>
                      <p:cNvPicPr/>
                      <p:nvPr/>
                    </p:nvPicPr>
                    <p:blipFill>
                      <a:blip r:embed="rId13"/>
                      <a:stretch>
                        <a:fillRect/>
                      </a:stretch>
                    </p:blipFill>
                    <p:spPr>
                      <a:xfrm>
                        <a:off x="4406900" y="5867400"/>
                        <a:ext cx="1447800" cy="7366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068556844"/>
              </p:ext>
            </p:extLst>
          </p:nvPr>
        </p:nvGraphicFramePr>
        <p:xfrm>
          <a:off x="5993296" y="5817704"/>
          <a:ext cx="1384300" cy="736600"/>
        </p:xfrm>
        <a:graphic>
          <a:graphicData uri="http://schemas.openxmlformats.org/presentationml/2006/ole">
            <mc:AlternateContent xmlns:mc="http://schemas.openxmlformats.org/markup-compatibility/2006">
              <mc:Choice xmlns:v="urn:schemas-microsoft-com:vml" Requires="v">
                <p:oleObj spid="_x0000_s206922" name="Equation" r:id="rId14" imgW="1384200" imgH="736560" progId="Equation.DSMT4">
                  <p:embed/>
                </p:oleObj>
              </mc:Choice>
              <mc:Fallback>
                <p:oleObj name="Equation" r:id="rId14" imgW="1384200" imgH="736560" progId="Equation.DSMT4">
                  <p:embed/>
                  <p:pic>
                    <p:nvPicPr>
                      <p:cNvPr id="0" name=""/>
                      <p:cNvPicPr/>
                      <p:nvPr/>
                    </p:nvPicPr>
                    <p:blipFill>
                      <a:blip r:embed="rId15"/>
                      <a:stretch>
                        <a:fillRect/>
                      </a:stretch>
                    </p:blipFill>
                    <p:spPr>
                      <a:xfrm>
                        <a:off x="5993296" y="5817704"/>
                        <a:ext cx="1384300" cy="736600"/>
                      </a:xfrm>
                      <a:prstGeom prst="rect">
                        <a:avLst/>
                      </a:prstGeom>
                    </p:spPr>
                  </p:pic>
                </p:oleObj>
              </mc:Fallback>
            </mc:AlternateContent>
          </a:graphicData>
        </a:graphic>
      </p:graphicFrame>
      <p:pic>
        <p:nvPicPr>
          <p:cNvPr id="24" name="Audio 2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07461648"/>
      </p:ext>
    </p:extLst>
  </p:cSld>
  <p:clrMapOvr>
    <a:masterClrMapping/>
  </p:clrMapOvr>
  <mc:AlternateContent xmlns:mc="http://schemas.openxmlformats.org/markup-compatibility/2006">
    <mc:Choice xmlns:p14="http://schemas.microsoft.com/office/powerpoint/2010/main" Requires="p14">
      <p:transition spd="slow" p14:dur="2000" advTm="90517"/>
    </mc:Choice>
    <mc:Fallback>
      <p:transition spd="slow" advTm="9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Continuous-time </a:t>
            </a:r>
            <a:r>
              <a:rPr lang="en-US" dirty="0"/>
              <a:t>signals</a:t>
            </a:r>
            <a:endParaRPr lang="en-CA" dirty="0"/>
          </a:p>
        </p:txBody>
      </p:sp>
      <p:sp>
        <p:nvSpPr>
          <p:cNvPr id="3" name="Content Placeholder 2"/>
          <p:cNvSpPr>
            <a:spLocks noGrp="1"/>
          </p:cNvSpPr>
          <p:nvPr>
            <p:ph idx="1"/>
          </p:nvPr>
        </p:nvSpPr>
        <p:spPr>
          <a:xfrm>
            <a:off x="457200" y="1600200"/>
            <a:ext cx="7848600" cy="4525963"/>
          </a:xfrm>
        </p:spPr>
        <p:txBody>
          <a:bodyPr/>
          <a:lstStyle/>
          <a:p>
            <a:r>
              <a:rPr lang="en-US" dirty="0" smtClean="0"/>
              <a:t>Given an interval </a:t>
            </a:r>
            <a:r>
              <a:rPr lang="en-US" dirty="0" smtClean="0">
                <a:latin typeface="Times New Roman" panose="02020603050405020304" pitchFamily="18" charset="0"/>
              </a:rPr>
              <a:t>[0, </a:t>
            </a:r>
            <a:r>
              <a:rPr lang="en-CA" dirty="0"/>
              <a:t>∞</a:t>
            </a:r>
            <a:r>
              <a:rPr lang="en-US" dirty="0" smtClean="0">
                <a:latin typeface="Times New Roman" panose="02020603050405020304" pitchFamily="18" charset="0"/>
              </a:rPr>
              <a:t>)</a:t>
            </a:r>
            <a:r>
              <a:rPr lang="en-US" dirty="0" smtClean="0"/>
              <a:t>, a 2-norm of a function on this interval is given by </a:t>
            </a:r>
          </a:p>
          <a:p>
            <a:endParaRPr lang="en-US" dirty="0"/>
          </a:p>
          <a:p>
            <a:endParaRPr lang="en-US" dirty="0" smtClean="0"/>
          </a:p>
          <a:p>
            <a:r>
              <a:rPr lang="en-US" dirty="0" smtClean="0"/>
              <a:t>If this is finite for two functions </a:t>
            </a:r>
            <a:r>
              <a:rPr lang="en-US" i="1" dirty="0" smtClean="0"/>
              <a:t>f </a:t>
            </a:r>
            <a:r>
              <a:rPr lang="en-US" dirty="0" smtClean="0"/>
              <a:t>and </a:t>
            </a:r>
            <a:r>
              <a:rPr lang="en-US" i="1" dirty="0" smtClean="0"/>
              <a:t>g</a:t>
            </a:r>
            <a:r>
              <a:rPr lang="en-US" dirty="0" smtClean="0"/>
              <a:t>, we may define</a:t>
            </a:r>
          </a:p>
          <a:p>
            <a:endParaRPr lang="en-US" dirty="0"/>
          </a:p>
          <a:p>
            <a:endParaRPr lang="en-US" dirty="0" smtClean="0"/>
          </a:p>
          <a:p>
            <a:r>
              <a:rPr lang="en-US" dirty="0" smtClean="0"/>
              <a:t>In calculus, you will fine that if </a:t>
            </a:r>
            <a:r>
              <a:rPr lang="en-US" i="1" dirty="0" smtClean="0">
                <a:latin typeface="Symbol" panose="05050102010706020507" pitchFamily="18" charset="2"/>
              </a:rPr>
              <a:t>a</a:t>
            </a:r>
            <a:r>
              <a:rPr lang="en-US" dirty="0">
                <a:latin typeface="Times New Roman" panose="02020603050405020304" pitchFamily="18" charset="0"/>
              </a:rPr>
              <a:t> </a:t>
            </a:r>
            <a:r>
              <a:rPr lang="en-US" dirty="0" smtClean="0">
                <a:latin typeface="Times New Roman" panose="02020603050405020304" pitchFamily="18" charset="0"/>
              </a:rPr>
              <a:t>&gt; 0 </a:t>
            </a:r>
            <a:r>
              <a:rPr lang="en-US" dirty="0" smtClean="0"/>
              <a:t>and</a:t>
            </a:r>
            <a:r>
              <a:rPr lang="en-US" i="1" dirty="0" smtClean="0">
                <a:latin typeface="Symbol" panose="05050102010706020507" pitchFamily="18" charset="2"/>
              </a:rPr>
              <a:t> b</a:t>
            </a:r>
            <a:r>
              <a:rPr lang="en-US" dirty="0" smtClean="0">
                <a:latin typeface="Times New Roman" panose="02020603050405020304" pitchFamily="18" charset="0"/>
              </a:rPr>
              <a:t> &gt; 0</a:t>
            </a:r>
            <a:r>
              <a:rPr lang="en-US" dirty="0" smtClean="0"/>
              <a:t>, </a:t>
            </a:r>
            <a:endParaRPr lang="en-US"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2742269676"/>
              </p:ext>
            </p:extLst>
          </p:nvPr>
        </p:nvGraphicFramePr>
        <p:xfrm>
          <a:off x="3505200" y="2133600"/>
          <a:ext cx="2489200" cy="903288"/>
        </p:xfrm>
        <a:graphic>
          <a:graphicData uri="http://schemas.openxmlformats.org/presentationml/2006/ole">
            <mc:AlternateContent xmlns:mc="http://schemas.openxmlformats.org/markup-compatibility/2006">
              <mc:Choice xmlns:v="urn:schemas-microsoft-com:vml" Requires="v">
                <p:oleObj spid="_x0000_s218132" name="Equation" r:id="rId6" imgW="2095200" imgH="825480" progId="Equation.DSMT4">
                  <p:embed/>
                </p:oleObj>
              </mc:Choice>
              <mc:Fallback>
                <p:oleObj name="Equation" r:id="rId6" imgW="2095200" imgH="825480" progId="Equation.DSMT4">
                  <p:embed/>
                  <p:pic>
                    <p:nvPicPr>
                      <p:cNvPr id="0" name=""/>
                      <p:cNvPicPr>
                        <a:picLocks noChangeAspect="1" noChangeArrowheads="1"/>
                      </p:cNvPicPr>
                      <p:nvPr/>
                    </p:nvPicPr>
                    <p:blipFill>
                      <a:blip r:embed="rId7"/>
                      <a:srcRect/>
                      <a:stretch>
                        <a:fillRect/>
                      </a:stretch>
                    </p:blipFill>
                    <p:spPr bwMode="auto">
                      <a:xfrm>
                        <a:off x="3505200" y="2133600"/>
                        <a:ext cx="24892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08795584"/>
              </p:ext>
            </p:extLst>
          </p:nvPr>
        </p:nvGraphicFramePr>
        <p:xfrm>
          <a:off x="3505200" y="3505200"/>
          <a:ext cx="2816225" cy="809625"/>
        </p:xfrm>
        <a:graphic>
          <a:graphicData uri="http://schemas.openxmlformats.org/presentationml/2006/ole">
            <mc:AlternateContent xmlns:mc="http://schemas.openxmlformats.org/markup-compatibility/2006">
              <mc:Choice xmlns:v="urn:schemas-microsoft-com:vml" Requires="v">
                <p:oleObj spid="_x0000_s218133" name="Equation" r:id="rId8" imgW="2374560" imgH="736560" progId="Equation.DSMT4">
                  <p:embed/>
                </p:oleObj>
              </mc:Choice>
              <mc:Fallback>
                <p:oleObj name="Equation" r:id="rId8" imgW="2374560" imgH="736560" progId="Equation.DSMT4">
                  <p:embed/>
                  <p:pic>
                    <p:nvPicPr>
                      <p:cNvPr id="0" name=""/>
                      <p:cNvPicPr>
                        <a:picLocks noChangeAspect="1" noChangeArrowheads="1"/>
                      </p:cNvPicPr>
                      <p:nvPr/>
                    </p:nvPicPr>
                    <p:blipFill>
                      <a:blip r:embed="rId9"/>
                      <a:srcRect/>
                      <a:stretch>
                        <a:fillRect/>
                      </a:stretch>
                    </p:blipFill>
                    <p:spPr bwMode="auto">
                      <a:xfrm>
                        <a:off x="3505200" y="3505200"/>
                        <a:ext cx="28162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55182952"/>
              </p:ext>
            </p:extLst>
          </p:nvPr>
        </p:nvGraphicFramePr>
        <p:xfrm>
          <a:off x="1446213" y="4800600"/>
          <a:ext cx="6127750" cy="1703388"/>
        </p:xfrm>
        <a:graphic>
          <a:graphicData uri="http://schemas.openxmlformats.org/presentationml/2006/ole">
            <mc:AlternateContent xmlns:mc="http://schemas.openxmlformats.org/markup-compatibility/2006">
              <mc:Choice xmlns:v="urn:schemas-microsoft-com:vml" Requires="v">
                <p:oleObj spid="_x0000_s218134" name="Equation" r:id="rId10" imgW="5168880" imgH="1549080" progId="Equation.DSMT4">
                  <p:embed/>
                </p:oleObj>
              </mc:Choice>
              <mc:Fallback>
                <p:oleObj name="Equation" r:id="rId10" imgW="5168880" imgH="1549080" progId="Equation.DSMT4">
                  <p:embed/>
                  <p:pic>
                    <p:nvPicPr>
                      <p:cNvPr id="0" name=""/>
                      <p:cNvPicPr>
                        <a:picLocks noChangeAspect="1" noChangeArrowheads="1"/>
                      </p:cNvPicPr>
                      <p:nvPr/>
                    </p:nvPicPr>
                    <p:blipFill>
                      <a:blip r:embed="rId11"/>
                      <a:srcRect/>
                      <a:stretch>
                        <a:fillRect/>
                      </a:stretch>
                    </p:blipFill>
                    <p:spPr bwMode="auto">
                      <a:xfrm>
                        <a:off x="1446213" y="4800600"/>
                        <a:ext cx="61277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0383794"/>
      </p:ext>
    </p:extLst>
  </p:cSld>
  <p:clrMapOvr>
    <a:masterClrMapping/>
  </p:clrMapOvr>
  <mc:AlternateContent xmlns:mc="http://schemas.openxmlformats.org/markup-compatibility/2006">
    <mc:Choice xmlns:p14="http://schemas.microsoft.com/office/powerpoint/2010/main" Requires="p14">
      <p:transition spd="slow" p14:dur="2000" advTm="76141"/>
    </mc:Choice>
    <mc:Fallback>
      <p:transition spd="slow" advTm="7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2-norm induced by the inner product</a:t>
            </a:r>
            <a:endParaRPr lang="en-CA" dirty="0"/>
          </a:p>
        </p:txBody>
      </p:sp>
      <p:sp>
        <p:nvSpPr>
          <p:cNvPr id="3" name="Content Placeholder 2"/>
          <p:cNvSpPr>
            <a:spLocks noGrp="1"/>
          </p:cNvSpPr>
          <p:nvPr>
            <p:ph idx="1"/>
          </p:nvPr>
        </p:nvSpPr>
        <p:spPr>
          <a:xfrm>
            <a:off x="457200" y="1600200"/>
            <a:ext cx="7848600" cy="4525963"/>
          </a:xfrm>
        </p:spPr>
        <p:txBody>
          <a:bodyPr/>
          <a:lstStyle/>
          <a:p>
            <a:r>
              <a:rPr lang="en-US" dirty="0" smtClean="0"/>
              <a:t>In each of the examples we discussed,</a:t>
            </a:r>
          </a:p>
          <a:p>
            <a:pPr marL="0" indent="0">
              <a:buNone/>
            </a:pPr>
            <a:r>
              <a:rPr lang="en-US" dirty="0"/>
              <a:t>	</a:t>
            </a:r>
            <a:r>
              <a:rPr lang="en-US" dirty="0" smtClean="0"/>
              <a:t>note that the 2-norm is the induced norm</a:t>
            </a:r>
            <a:endParaRPr lang="en-US"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659680764"/>
              </p:ext>
            </p:extLst>
          </p:nvPr>
        </p:nvGraphicFramePr>
        <p:xfrm>
          <a:off x="1414463" y="2667000"/>
          <a:ext cx="5440362" cy="822325"/>
        </p:xfrm>
        <a:graphic>
          <a:graphicData uri="http://schemas.openxmlformats.org/presentationml/2006/ole">
            <mc:AlternateContent xmlns:mc="http://schemas.openxmlformats.org/markup-compatibility/2006">
              <mc:Choice xmlns:v="urn:schemas-microsoft-com:vml" Requires="v">
                <p:oleObj spid="_x0000_s219151" name="Equation" r:id="rId6" imgW="4584600" imgH="749160" progId="Equation.DSMT4">
                  <p:embed/>
                </p:oleObj>
              </mc:Choice>
              <mc:Fallback>
                <p:oleObj name="Equation" r:id="rId6" imgW="4584600" imgH="749160" progId="Equation.DSMT4">
                  <p:embed/>
                  <p:pic>
                    <p:nvPicPr>
                      <p:cNvPr id="0" name="Object 25"/>
                      <p:cNvPicPr>
                        <a:picLocks noChangeAspect="1" noChangeArrowheads="1"/>
                      </p:cNvPicPr>
                      <p:nvPr/>
                    </p:nvPicPr>
                    <p:blipFill>
                      <a:blip r:embed="rId7"/>
                      <a:srcRect/>
                      <a:stretch>
                        <a:fillRect/>
                      </a:stretch>
                    </p:blipFill>
                    <p:spPr bwMode="auto">
                      <a:xfrm>
                        <a:off x="1414463" y="2667000"/>
                        <a:ext cx="5440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20432370"/>
              </p:ext>
            </p:extLst>
          </p:nvPr>
        </p:nvGraphicFramePr>
        <p:xfrm>
          <a:off x="1463675" y="3505200"/>
          <a:ext cx="5927725" cy="903288"/>
        </p:xfrm>
        <a:graphic>
          <a:graphicData uri="http://schemas.openxmlformats.org/presentationml/2006/ole">
            <mc:AlternateContent xmlns:mc="http://schemas.openxmlformats.org/markup-compatibility/2006">
              <mc:Choice xmlns:v="urn:schemas-microsoft-com:vml" Requires="v">
                <p:oleObj spid="_x0000_s219152" name="Equation" r:id="rId8" imgW="4991040" imgH="825480" progId="Equation.DSMT4">
                  <p:embed/>
                </p:oleObj>
              </mc:Choice>
              <mc:Fallback>
                <p:oleObj name="Equation" r:id="rId8" imgW="4991040" imgH="825480" progId="Equation.DSMT4">
                  <p:embed/>
                  <p:pic>
                    <p:nvPicPr>
                      <p:cNvPr id="0" name="Object 13"/>
                      <p:cNvPicPr>
                        <a:picLocks noChangeAspect="1" noChangeArrowheads="1"/>
                      </p:cNvPicPr>
                      <p:nvPr/>
                    </p:nvPicPr>
                    <p:blipFill>
                      <a:blip r:embed="rId9"/>
                      <a:srcRect/>
                      <a:stretch>
                        <a:fillRect/>
                      </a:stretch>
                    </p:blipFill>
                    <p:spPr bwMode="auto">
                      <a:xfrm>
                        <a:off x="1463675" y="3505200"/>
                        <a:ext cx="59277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73317102"/>
              </p:ext>
            </p:extLst>
          </p:nvPr>
        </p:nvGraphicFramePr>
        <p:xfrm>
          <a:off x="1463675" y="4495800"/>
          <a:ext cx="5927725" cy="903288"/>
        </p:xfrm>
        <a:graphic>
          <a:graphicData uri="http://schemas.openxmlformats.org/presentationml/2006/ole">
            <mc:AlternateContent xmlns:mc="http://schemas.openxmlformats.org/markup-compatibility/2006">
              <mc:Choice xmlns:v="urn:schemas-microsoft-com:vml" Requires="v">
                <p:oleObj spid="_x0000_s219153" name="Equation" r:id="rId10" imgW="4991040" imgH="825480" progId="Equation.DSMT4">
                  <p:embed/>
                </p:oleObj>
              </mc:Choice>
              <mc:Fallback>
                <p:oleObj name="Equation" r:id="rId10" imgW="4991040" imgH="825480" progId="Equation.DSMT4">
                  <p:embed/>
                  <p:pic>
                    <p:nvPicPr>
                      <p:cNvPr id="0" name=""/>
                      <p:cNvPicPr>
                        <a:picLocks noChangeAspect="1" noChangeArrowheads="1"/>
                      </p:cNvPicPr>
                      <p:nvPr/>
                    </p:nvPicPr>
                    <p:blipFill>
                      <a:blip r:embed="rId11"/>
                      <a:srcRect/>
                      <a:stretch>
                        <a:fillRect/>
                      </a:stretch>
                    </p:blipFill>
                    <p:spPr bwMode="auto">
                      <a:xfrm>
                        <a:off x="1463675" y="4495800"/>
                        <a:ext cx="59277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80131335"/>
      </p:ext>
    </p:extLst>
  </p:cSld>
  <p:clrMapOvr>
    <a:masterClrMapping/>
  </p:clrMapOvr>
  <mc:AlternateContent xmlns:mc="http://schemas.openxmlformats.org/markup-compatibility/2006">
    <mc:Choice xmlns:p14="http://schemas.microsoft.com/office/powerpoint/2010/main" Requires="p14">
      <p:transition spd="slow" p14:dur="2000" advTm="48351"/>
    </mc:Choice>
    <mc:Fallback>
      <p:transition spd="slow" advTm="4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that inner products can be defined for both</a:t>
            </a:r>
          </a:p>
          <a:p>
            <a:pPr lvl="2"/>
            <a:r>
              <a:rPr lang="en-US" dirty="0" smtClean="0"/>
              <a:t>Discrete-time signals</a:t>
            </a:r>
          </a:p>
          <a:p>
            <a:pPr lvl="2"/>
            <a:r>
              <a:rPr lang="en-US" dirty="0" smtClean="0"/>
              <a:t>Continuous-time signals</a:t>
            </a:r>
            <a:endParaRPr lang="en-US" dirty="0" smtClean="0"/>
          </a:p>
          <a:p>
            <a:pPr lvl="1"/>
            <a:r>
              <a:rPr lang="en-US" dirty="0" smtClean="0"/>
              <a:t>Understand we can find inner products if both operands</a:t>
            </a:r>
            <a:br>
              <a:rPr lang="en-US" dirty="0" smtClean="0"/>
            </a:br>
            <a:r>
              <a:rPr lang="en-US" dirty="0" smtClean="0"/>
              <a:t>have finite 2-norms</a:t>
            </a:r>
          </a:p>
          <a:p>
            <a:pPr lvl="1"/>
            <a:r>
              <a:rPr lang="en-US" dirty="0" smtClean="0"/>
              <a:t>Are aware that the 2-norms we previously defined on these</a:t>
            </a:r>
            <a:br>
              <a:rPr lang="en-US" dirty="0" smtClean="0"/>
            </a:br>
            <a:r>
              <a:rPr lang="en-US" dirty="0" smtClean="0"/>
              <a:t>vector spaces is indeed the induced norm of these inner products</a:t>
            </a:r>
            <a:endParaRPr lang="en-US" dirty="0"/>
          </a:p>
        </p:txBody>
      </p:sp>
      <p:sp>
        <p:nvSpPr>
          <p:cNvPr id="4" name="Footer Placeholder 3"/>
          <p:cNvSpPr>
            <a:spLocks noGrp="1"/>
          </p:cNvSpPr>
          <p:nvPr>
            <p:ph type="ftr" sz="quarter" idx="11"/>
          </p:nvPr>
        </p:nvSpPr>
        <p:spPr/>
        <p:txBody>
          <a:bodyPr/>
          <a:lstStyle/>
          <a:p>
            <a:r>
              <a:rPr lang="en-CA" smtClean="0"/>
              <a:t>Inner products on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45984"/>
    </mc:Choice>
    <mc:Fallback>
      <p:transition spd="slow" advTm="4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5|28.5"/>
</p:tagLst>
</file>

<file path=ppt/tags/tag2.xml><?xml version="1.0" encoding="utf-8"?>
<p:tagLst xmlns:a="http://schemas.openxmlformats.org/drawingml/2006/main" xmlns:r="http://schemas.openxmlformats.org/officeDocument/2006/relationships" xmlns:p="http://schemas.openxmlformats.org/presentationml/2006/main">
  <p:tag name="TIMING" val="|23.6|10.1"/>
</p:tagLst>
</file>

<file path=ppt/tags/tag3.xml><?xml version="1.0" encoding="utf-8"?>
<p:tagLst xmlns:a="http://schemas.openxmlformats.org/drawingml/2006/main" xmlns:r="http://schemas.openxmlformats.org/officeDocument/2006/relationships" xmlns:p="http://schemas.openxmlformats.org/presentationml/2006/main">
  <p:tag name="TIMING" val="|15.8|24"/>
</p:tagLst>
</file>

<file path=ppt/tags/tag4.xml><?xml version="1.0" encoding="utf-8"?>
<p:tagLst xmlns:a="http://schemas.openxmlformats.org/drawingml/2006/main" xmlns:r="http://schemas.openxmlformats.org/officeDocument/2006/relationships" xmlns:p="http://schemas.openxmlformats.org/presentationml/2006/main">
  <p:tag name="TIMING" val="|23|23.3|7.7|14.6|7.4"/>
</p:tagLst>
</file>

<file path=ppt/tags/tag5.xml><?xml version="1.0" encoding="utf-8"?>
<p:tagLst xmlns:a="http://schemas.openxmlformats.org/drawingml/2006/main" xmlns:r="http://schemas.openxmlformats.org/officeDocument/2006/relationships" xmlns:p="http://schemas.openxmlformats.org/presentationml/2006/main">
  <p:tag name="TIMING" val="|18.7|19.9"/>
</p:tagLst>
</file>

<file path=ppt/tags/tag6.xml><?xml version="1.0" encoding="utf-8"?>
<p:tagLst xmlns:a="http://schemas.openxmlformats.org/drawingml/2006/main" xmlns:r="http://schemas.openxmlformats.org/officeDocument/2006/relationships" xmlns:p="http://schemas.openxmlformats.org/presentationml/2006/main">
  <p:tag name="TIMING" val="|14|13.1|1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25509</TotalTime>
  <Words>547</Words>
  <Application>Microsoft Office PowerPoint</Application>
  <PresentationFormat>On-screen Show (4:3)</PresentationFormat>
  <Paragraphs>90</Paragraphs>
  <Slides>13</Slides>
  <Notes>0</Notes>
  <HiddenSlides>0</HiddenSlides>
  <MMClips>13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Office Theme</vt:lpstr>
      <vt:lpstr>MathType 6.0 Equation</vt:lpstr>
      <vt:lpstr>5.3 Inner products on other vector spaces</vt:lpstr>
      <vt:lpstr>Introduction</vt:lpstr>
      <vt:lpstr>Discrete-time signals</vt:lpstr>
      <vt:lpstr>Discrete-time signals</vt:lpstr>
      <vt:lpstr>Discrete-time signals</vt:lpstr>
      <vt:lpstr>Continuous-time signals</vt:lpstr>
      <vt:lpstr>Continuous-time signals</vt:lpstr>
      <vt:lpstr>The 2-norm induced by the inner product</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512</cp:revision>
  <dcterms:created xsi:type="dcterms:W3CDTF">2020-04-30T19:27:29Z</dcterms:created>
  <dcterms:modified xsi:type="dcterms:W3CDTF">2020-09-29T19:46:45Z</dcterms:modified>
</cp:coreProperties>
</file>